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Inter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4768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3" Type="http://schemas.openxmlformats.org/officeDocument/2006/relationships/image" Target="../media/image29.png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5797"/>
            <a:ext cx="7556421" cy="2338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Stock Market Analysis &amp; Portfolio Management Platform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793790" y="4045387"/>
            <a:ext cx="7556421" cy="1247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AI-Powered Financial Analytics using Python &amp; Streamlit</a:t>
            </a:r>
            <a:endParaRPr lang="en-US" sz="3900" dirty="0"/>
          </a:p>
        </p:txBody>
      </p:sp>
      <p:sp>
        <p:nvSpPr>
          <p:cNvPr id="5" name="Text 2"/>
          <p:cNvSpPr/>
          <p:nvPr/>
        </p:nvSpPr>
        <p:spPr>
          <a:xfrm>
            <a:off x="793790" y="563284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by: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Kartikeya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25090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 Version: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3.13.9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900827"/>
            <a:ext cx="1043107" cy="268010"/>
          </a:xfrm>
          <a:prstGeom prst="roundRect">
            <a:avLst>
              <a:gd name="adj" fmla="val 19906"/>
            </a:avLst>
          </a:prstGeom>
          <a:solidFill>
            <a:srgbClr val="E0D7F4"/>
          </a:solidFill>
          <a:ln/>
        </p:spPr>
      </p:sp>
      <p:sp>
        <p:nvSpPr>
          <p:cNvPr id="3" name="Text 1"/>
          <p:cNvSpPr/>
          <p:nvPr/>
        </p:nvSpPr>
        <p:spPr>
          <a:xfrm>
            <a:off x="889040" y="948452"/>
            <a:ext cx="852607" cy="172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CONCLUSION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793790" y="1213247"/>
            <a:ext cx="8386286" cy="545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Summary: A Holistic AI-Powered Platform</a:t>
            </a:r>
            <a:endParaRPr lang="en-US" sz="3400" dirty="0"/>
          </a:p>
        </p:txBody>
      </p:sp>
      <p:sp>
        <p:nvSpPr>
          <p:cNvPr id="5" name="Text 3"/>
          <p:cNvSpPr/>
          <p:nvPr/>
        </p:nvSpPr>
        <p:spPr>
          <a:xfrm>
            <a:off x="793790" y="1925598"/>
            <a:ext cx="13042821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showcases a robust and comprehensive solution for modern financial analytics, integrating various technologies to empower investors.</a:t>
            </a:r>
            <a:endParaRPr lang="en-US" sz="12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137" y="3182064"/>
            <a:ext cx="5839539" cy="2191226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32133" y="3740209"/>
            <a:ext cx="301631" cy="30163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63398" y="4646233"/>
            <a:ext cx="880762" cy="559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Real-World API Integration</a:t>
            </a:r>
            <a:endParaRPr lang="en-US" sz="11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27881" y="3740774"/>
            <a:ext cx="301631" cy="30163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653397" y="4646233"/>
            <a:ext cx="880762" cy="559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NLP Sentiment Analysis</a:t>
            </a:r>
            <a:endParaRPr lang="en-US" sz="11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23912" y="3740774"/>
            <a:ext cx="301631" cy="30163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4549428" y="4646233"/>
            <a:ext cx="880762" cy="559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ML Model Implementation</a:t>
            </a:r>
            <a:endParaRPr lang="en-US" sz="11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19943" y="3740774"/>
            <a:ext cx="301631" cy="30163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3445459" y="4739550"/>
            <a:ext cx="880762" cy="373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Time-Series Validation</a:t>
            </a:r>
            <a:endParaRPr lang="en-US" sz="1150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09941" y="3740774"/>
            <a:ext cx="301631" cy="301631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2317359" y="4739550"/>
            <a:ext cx="880762" cy="373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Feature Extraction</a:t>
            </a:r>
            <a:endParaRPr lang="en-US" sz="1150" dirty="0"/>
          </a:p>
        </p:txBody>
      </p:sp>
      <p:sp>
        <p:nvSpPr>
          <p:cNvPr id="17" name="Text 9"/>
          <p:cNvSpPr/>
          <p:nvPr/>
        </p:nvSpPr>
        <p:spPr>
          <a:xfrm>
            <a:off x="9530834" y="2377678"/>
            <a:ext cx="3578662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Highlights Demonstrated:</a:t>
            </a:r>
            <a:endParaRPr lang="en-US" sz="2050" dirty="0"/>
          </a:p>
        </p:txBody>
      </p:sp>
      <p:sp>
        <p:nvSpPr>
          <p:cNvPr id="18" name="Text 10"/>
          <p:cNvSpPr/>
          <p:nvPr/>
        </p:nvSpPr>
        <p:spPr>
          <a:xfrm>
            <a:off x="9530834" y="2816185"/>
            <a:ext cx="4313277" cy="3433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Supervised ML Models: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Successful implementation of Linear Regression and Random Forest for predictive analytics.</a:t>
            </a:r>
            <a:endParaRPr lang="en-US" sz="1250" dirty="0"/>
          </a:p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Time-Series Validation: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Rigorous validation methodology ensuring chronological integrity of data.</a:t>
            </a:r>
            <a:endParaRPr lang="en-US" sz="1250" dirty="0"/>
          </a:p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 Extraction: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Effective use of technical indicators to enrich data for better model performance.</a:t>
            </a:r>
            <a:endParaRPr lang="en-US" sz="1250" dirty="0"/>
          </a:p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NLP Sentiment Analysis: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Integration of TextBlob for real-time market sentiment insights.</a:t>
            </a:r>
            <a:endParaRPr lang="en-US" sz="1250" dirty="0"/>
          </a:p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Real-World API Integration: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Seamless data retrieval from yfinance for live market data.</a:t>
            </a:r>
            <a:endParaRPr lang="en-US" sz="1250" dirty="0"/>
          </a:p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Modular Python Architecture: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 scalable and maintainable codebase built with Python and Streamlit.</a:t>
            </a:r>
            <a:endParaRPr lang="en-US" sz="1250" dirty="0"/>
          </a:p>
        </p:txBody>
      </p:sp>
      <p:sp>
        <p:nvSpPr>
          <p:cNvPr id="19" name="Text 11"/>
          <p:cNvSpPr/>
          <p:nvPr/>
        </p:nvSpPr>
        <p:spPr>
          <a:xfrm>
            <a:off x="793790" y="6455450"/>
            <a:ext cx="13042821" cy="873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Final Outcome: A complete AI-powered stock analytics platform designed for the intelligent investor.</a:t>
            </a:r>
            <a:endParaRPr lang="en-US" sz="2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94504"/>
            <a:ext cx="2041088" cy="370642"/>
          </a:xfrm>
          <a:prstGeom prst="roundRect">
            <a:avLst>
              <a:gd name="adj" fmla="val 18506"/>
            </a:avLst>
          </a:prstGeom>
          <a:solidFill>
            <a:srgbClr val="E0D7F4"/>
          </a:solidFill>
          <a:ln/>
        </p:spPr>
      </p:sp>
      <p:sp>
        <p:nvSpPr>
          <p:cNvPr id="3" name="Text 1"/>
          <p:cNvSpPr/>
          <p:nvPr/>
        </p:nvSpPr>
        <p:spPr>
          <a:xfrm>
            <a:off x="916186" y="855702"/>
            <a:ext cx="1796296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PROBLEM STATEMENT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1238607"/>
            <a:ext cx="8117562" cy="701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Addressing Investor Challenges</a:t>
            </a:r>
            <a:endParaRPr lang="en-US" sz="4400" dirty="0"/>
          </a:p>
        </p:txBody>
      </p:sp>
      <p:sp>
        <p:nvSpPr>
          <p:cNvPr id="5" name="Text 3"/>
          <p:cNvSpPr/>
          <p:nvPr/>
        </p:nvSpPr>
        <p:spPr>
          <a:xfrm>
            <a:off x="793790" y="2215753"/>
            <a:ext cx="13042821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Investors frequently encounter significant hurdles in managing their portfolios efficiently. Our platform aims to resolve these core issues: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93790" y="3042999"/>
            <a:ext cx="4225052" cy="1845707"/>
          </a:xfrm>
          <a:prstGeom prst="roundRect">
            <a:avLst>
              <a:gd name="adj" fmla="val 5945"/>
            </a:avLst>
          </a:prstGeom>
          <a:solidFill>
            <a:srgbClr val="FDFAF7"/>
          </a:solidFill>
          <a:ln w="22860">
            <a:solidFill>
              <a:srgbClr val="C6BDDA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770930" y="3042999"/>
            <a:ext cx="91440" cy="1845707"/>
          </a:xfrm>
          <a:prstGeom prst="roundRect">
            <a:avLst>
              <a:gd name="adj" fmla="val 93767"/>
            </a:avLst>
          </a:prstGeom>
          <a:solidFill>
            <a:srgbClr val="6237C8"/>
          </a:solidFill>
          <a:ln/>
        </p:spPr>
      </p:sp>
      <p:sp>
        <p:nvSpPr>
          <p:cNvPr id="8" name="Text 6"/>
          <p:cNvSpPr/>
          <p:nvPr/>
        </p:nvSpPr>
        <p:spPr>
          <a:xfrm>
            <a:off x="1089303" y="3269933"/>
            <a:ext cx="2806898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Fragmented Tracking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089303" y="3730942"/>
            <a:ext cx="3702606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unified system to monitor diverse investments across multiple platforms.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202555" y="3042999"/>
            <a:ext cx="4225171" cy="1845707"/>
          </a:xfrm>
          <a:prstGeom prst="roundRect">
            <a:avLst>
              <a:gd name="adj" fmla="val 5945"/>
            </a:avLst>
          </a:prstGeom>
          <a:solidFill>
            <a:srgbClr val="FDFAF7"/>
          </a:solidFill>
          <a:ln w="22860">
            <a:solidFill>
              <a:srgbClr val="C6BDDA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179695" y="3042999"/>
            <a:ext cx="91440" cy="1845707"/>
          </a:xfrm>
          <a:prstGeom prst="roundRect">
            <a:avLst>
              <a:gd name="adj" fmla="val 93767"/>
            </a:avLst>
          </a:prstGeom>
          <a:solidFill>
            <a:srgbClr val="6237C8"/>
          </a:solidFill>
          <a:ln/>
        </p:spPr>
      </p:sp>
      <p:sp>
        <p:nvSpPr>
          <p:cNvPr id="12" name="Text 10"/>
          <p:cNvSpPr/>
          <p:nvPr/>
        </p:nvSpPr>
        <p:spPr>
          <a:xfrm>
            <a:off x="5498068" y="3269933"/>
            <a:ext cx="2806898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Manual Calculations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5498068" y="3730942"/>
            <a:ext cx="3702725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Tedious and error-prone profit/loss calculations, especially for frequent trades.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9611439" y="3042999"/>
            <a:ext cx="4225171" cy="1845707"/>
          </a:xfrm>
          <a:prstGeom prst="roundRect">
            <a:avLst>
              <a:gd name="adj" fmla="val 5945"/>
            </a:avLst>
          </a:prstGeom>
          <a:solidFill>
            <a:srgbClr val="FDFAF7"/>
          </a:solidFill>
          <a:ln w="22860">
            <a:solidFill>
              <a:srgbClr val="C6BDDA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9588579" y="3042999"/>
            <a:ext cx="91440" cy="1845707"/>
          </a:xfrm>
          <a:prstGeom prst="roundRect">
            <a:avLst>
              <a:gd name="adj" fmla="val 93767"/>
            </a:avLst>
          </a:prstGeom>
          <a:solidFill>
            <a:srgbClr val="6237C8"/>
          </a:solidFill>
          <a:ln/>
        </p:spPr>
      </p:sp>
      <p:sp>
        <p:nvSpPr>
          <p:cNvPr id="16" name="Text 14"/>
          <p:cNvSpPr/>
          <p:nvPr/>
        </p:nvSpPr>
        <p:spPr>
          <a:xfrm>
            <a:off x="9906953" y="3269933"/>
            <a:ext cx="3193613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Limited Prediction Tools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906953" y="3730942"/>
            <a:ext cx="3702725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Lack of accessible and straightforward tools for basic stock price forecasting.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93790" y="5072420"/>
            <a:ext cx="4225052" cy="1845707"/>
          </a:xfrm>
          <a:prstGeom prst="roundRect">
            <a:avLst>
              <a:gd name="adj" fmla="val 5945"/>
            </a:avLst>
          </a:prstGeom>
          <a:solidFill>
            <a:srgbClr val="FDFAF7"/>
          </a:solidFill>
          <a:ln w="22860">
            <a:solidFill>
              <a:srgbClr val="C6BDDA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770930" y="5072420"/>
            <a:ext cx="91440" cy="1845707"/>
          </a:xfrm>
          <a:prstGeom prst="roundRect">
            <a:avLst>
              <a:gd name="adj" fmla="val 93767"/>
            </a:avLst>
          </a:prstGeom>
          <a:solidFill>
            <a:srgbClr val="6237C8"/>
          </a:solidFill>
          <a:ln/>
        </p:spPr>
      </p:sp>
      <p:sp>
        <p:nvSpPr>
          <p:cNvPr id="20" name="Text 18"/>
          <p:cNvSpPr/>
          <p:nvPr/>
        </p:nvSpPr>
        <p:spPr>
          <a:xfrm>
            <a:off x="1089303" y="5299353"/>
            <a:ext cx="3610928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Complex Technical Analysis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1089303" y="5760363"/>
            <a:ext cx="3702606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Reliance on sophisticated, often expensive software for in-depth technical indicators.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202555" y="5072420"/>
            <a:ext cx="4225171" cy="1845707"/>
          </a:xfrm>
          <a:prstGeom prst="roundRect">
            <a:avLst>
              <a:gd name="adj" fmla="val 5945"/>
            </a:avLst>
          </a:prstGeom>
          <a:solidFill>
            <a:srgbClr val="FDFAF7"/>
          </a:solidFill>
          <a:ln w="22860">
            <a:solidFill>
              <a:srgbClr val="C6BDDA"/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5179695" y="5072420"/>
            <a:ext cx="91440" cy="1845707"/>
          </a:xfrm>
          <a:prstGeom prst="roundRect">
            <a:avLst>
              <a:gd name="adj" fmla="val 93767"/>
            </a:avLst>
          </a:prstGeom>
          <a:solidFill>
            <a:srgbClr val="6237C8"/>
          </a:solidFill>
          <a:ln/>
        </p:spPr>
      </p:sp>
      <p:sp>
        <p:nvSpPr>
          <p:cNvPr id="24" name="Text 22"/>
          <p:cNvSpPr/>
          <p:nvPr/>
        </p:nvSpPr>
        <p:spPr>
          <a:xfrm>
            <a:off x="5498068" y="5299353"/>
            <a:ext cx="2806898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Disjointed Sentiment</a:t>
            </a:r>
            <a:endParaRPr lang="en-US" sz="2200" dirty="0"/>
          </a:p>
        </p:txBody>
      </p:sp>
      <p:sp>
        <p:nvSpPr>
          <p:cNvPr id="25" name="Text 23"/>
          <p:cNvSpPr/>
          <p:nvPr/>
        </p:nvSpPr>
        <p:spPr>
          <a:xfrm>
            <a:off x="5498068" y="5760363"/>
            <a:ext cx="3702725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Inability to integrate real-time news sentiment directly with investment decisions.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793790" y="7124819"/>
            <a:ext cx="13042821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Goal: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build a single, intelligent financial analytics platform that simplifies decision-making for investors.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17471" y="1095137"/>
            <a:ext cx="1688902" cy="301704"/>
          </a:xfrm>
          <a:prstGeom prst="roundRect">
            <a:avLst>
              <a:gd name="adj" fmla="val 19406"/>
            </a:avLst>
          </a:prstGeom>
          <a:solidFill>
            <a:srgbClr val="E0D7F4"/>
          </a:solidFill>
          <a:ln/>
        </p:spPr>
      </p:sp>
      <p:sp>
        <p:nvSpPr>
          <p:cNvPr id="3" name="Text 1"/>
          <p:cNvSpPr/>
          <p:nvPr/>
        </p:nvSpPr>
        <p:spPr>
          <a:xfrm>
            <a:off x="822008" y="1147405"/>
            <a:ext cx="1479828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SOLUTION OVERVIEW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717471" y="1450300"/>
            <a:ext cx="9662279" cy="599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Intelligent Financial Analytics Platform</a:t>
            </a:r>
            <a:endParaRPr lang="en-US" sz="3750" dirty="0"/>
          </a:p>
        </p:txBody>
      </p:sp>
      <p:sp>
        <p:nvSpPr>
          <p:cNvPr id="5" name="Text 3"/>
          <p:cNvSpPr/>
          <p:nvPr/>
        </p:nvSpPr>
        <p:spPr>
          <a:xfrm>
            <a:off x="717471" y="2250043"/>
            <a:ext cx="13195459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proposed solution is a comprehensive, AI-powered platform designed to empower investors with cutting-edge tools and insights:</a:t>
            </a:r>
            <a:endParaRPr lang="en-US" sz="13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71" y="2646998"/>
            <a:ext cx="782122" cy="78212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666875" y="2646998"/>
            <a:ext cx="2223968" cy="598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Real-time Stock Data Analysis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666875" y="3326130"/>
            <a:ext cx="2223968" cy="12322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up-to-the-minute stock prices, trading volumes, and historical data to inform your decisions.</a:t>
            </a:r>
            <a:endParaRPr lang="en-US" sz="13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126" y="2646998"/>
            <a:ext cx="782122" cy="78212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007531" y="2646998"/>
            <a:ext cx="2223968" cy="598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ML-based Price Prediction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5007531" y="3326130"/>
            <a:ext cx="2223968" cy="12322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Leverage machine learning models to generate future price forecasts, aiding in strategic planning.</a:t>
            </a:r>
            <a:endParaRPr lang="en-US" sz="13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8782" y="2646998"/>
            <a:ext cx="782122" cy="78212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348186" y="2646998"/>
            <a:ext cx="2223968" cy="598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Technical Indicator Insights</a:t>
            </a:r>
            <a:endParaRPr lang="en-US" sz="1850" dirty="0"/>
          </a:p>
        </p:txBody>
      </p:sp>
      <p:sp>
        <p:nvSpPr>
          <p:cNvPr id="14" name="Text 9"/>
          <p:cNvSpPr/>
          <p:nvPr/>
        </p:nvSpPr>
        <p:spPr>
          <a:xfrm>
            <a:off x="8348186" y="3326130"/>
            <a:ext cx="2223968" cy="9858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Visualize and interpret key technical indicators to identify market trends and potential entry/exit points.</a:t>
            </a:r>
            <a:endParaRPr lang="en-US" sz="135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9438" y="2646998"/>
            <a:ext cx="782241" cy="782241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1688961" y="2646998"/>
            <a:ext cx="2223968" cy="598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Smart Portfolio Tracking</a:t>
            </a:r>
            <a:endParaRPr lang="en-US" sz="1850" dirty="0"/>
          </a:p>
        </p:txBody>
      </p:sp>
      <p:sp>
        <p:nvSpPr>
          <p:cNvPr id="17" name="Text 11"/>
          <p:cNvSpPr/>
          <p:nvPr/>
        </p:nvSpPr>
        <p:spPr>
          <a:xfrm>
            <a:off x="11688961" y="3326130"/>
            <a:ext cx="2223968" cy="12322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 your entire investment portfolio, track performance, and analyze diversification in one place.</a:t>
            </a:r>
            <a:endParaRPr lang="en-US" sz="135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471" y="4826079"/>
            <a:ext cx="782122" cy="782122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1666875" y="4826079"/>
            <a:ext cx="2223968" cy="598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News Sentiment Analysis</a:t>
            </a:r>
            <a:endParaRPr lang="en-US" sz="1850" dirty="0"/>
          </a:p>
        </p:txBody>
      </p:sp>
      <p:sp>
        <p:nvSpPr>
          <p:cNvPr id="20" name="Text 13"/>
          <p:cNvSpPr/>
          <p:nvPr/>
        </p:nvSpPr>
        <p:spPr>
          <a:xfrm>
            <a:off x="1666875" y="5505212"/>
            <a:ext cx="2223968" cy="12322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 market sentiment by analyzing financial news, classifying it as positive, neutral, or negative.</a:t>
            </a:r>
            <a:endParaRPr lang="en-US" sz="1350" dirty="0"/>
          </a:p>
        </p:txBody>
      </p:sp>
      <p:sp>
        <p:nvSpPr>
          <p:cNvPr id="21" name="Text 14"/>
          <p:cNvSpPr/>
          <p:nvPr/>
        </p:nvSpPr>
        <p:spPr>
          <a:xfrm>
            <a:off x="717471" y="6888004"/>
            <a:ext cx="13195459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 efficiently using </a:t>
            </a: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 and Streamlit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a user-friendly experience.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39021" y="580668"/>
            <a:ext cx="1450419" cy="267057"/>
          </a:xfrm>
          <a:prstGeom prst="roundRect">
            <a:avLst>
              <a:gd name="adj" fmla="val 19925"/>
            </a:avLst>
          </a:prstGeom>
          <a:solidFill>
            <a:srgbClr val="E0D7F4"/>
          </a:solidFill>
          <a:ln/>
        </p:spPr>
      </p:sp>
      <p:sp>
        <p:nvSpPr>
          <p:cNvPr id="3" name="Text 1"/>
          <p:cNvSpPr/>
          <p:nvPr/>
        </p:nvSpPr>
        <p:spPr>
          <a:xfrm>
            <a:off x="834033" y="628174"/>
            <a:ext cx="1260396" cy="172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MACHINE LEARNING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739021" y="891897"/>
            <a:ext cx="9716691" cy="544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Supervised Learning Models for Price Prediction</a:t>
            </a:r>
            <a:endParaRPr lang="en-US" sz="3400" dirty="0"/>
          </a:p>
        </p:txBody>
      </p:sp>
      <p:sp>
        <p:nvSpPr>
          <p:cNvPr id="5" name="Text 3"/>
          <p:cNvSpPr/>
          <p:nvPr/>
        </p:nvSpPr>
        <p:spPr>
          <a:xfrm>
            <a:off x="739021" y="1601986"/>
            <a:ext cx="13152358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employ robust supervised learning algorithms to forecast stock prices, providing actionable insights for investors.</a:t>
            </a:r>
            <a:endParaRPr lang="en-US" sz="1200" dirty="0"/>
          </a:p>
        </p:txBody>
      </p:sp>
      <p:sp>
        <p:nvSpPr>
          <p:cNvPr id="6" name="Shape 4"/>
          <p:cNvSpPr/>
          <p:nvPr/>
        </p:nvSpPr>
        <p:spPr>
          <a:xfrm>
            <a:off x="739021" y="2815352"/>
            <a:ext cx="4352211" cy="1819870"/>
          </a:xfrm>
          <a:prstGeom prst="roundRect">
            <a:avLst>
              <a:gd name="adj" fmla="val 6029"/>
            </a:avLst>
          </a:prstGeom>
          <a:solidFill>
            <a:srgbClr val="FDFAF7"/>
          </a:solidFill>
          <a:ln/>
        </p:spPr>
      </p:sp>
      <p:sp>
        <p:nvSpPr>
          <p:cNvPr id="7" name="Shape 5"/>
          <p:cNvSpPr/>
          <p:nvPr/>
        </p:nvSpPr>
        <p:spPr>
          <a:xfrm>
            <a:off x="739021" y="2792492"/>
            <a:ext cx="4352211" cy="91440"/>
          </a:xfrm>
          <a:prstGeom prst="roundRect">
            <a:avLst>
              <a:gd name="adj" fmla="val 72740"/>
            </a:avLst>
          </a:prstGeom>
          <a:solidFill>
            <a:srgbClr val="6237C8"/>
          </a:solidFill>
          <a:ln/>
        </p:spPr>
      </p:sp>
      <p:sp>
        <p:nvSpPr>
          <p:cNvPr id="8" name="Shape 6"/>
          <p:cNvSpPr/>
          <p:nvPr/>
        </p:nvSpPr>
        <p:spPr>
          <a:xfrm>
            <a:off x="2677597" y="2577822"/>
            <a:ext cx="475059" cy="475059"/>
          </a:xfrm>
          <a:prstGeom prst="roundRect">
            <a:avLst>
              <a:gd name="adj" fmla="val 192481"/>
            </a:avLst>
          </a:prstGeom>
          <a:solidFill>
            <a:srgbClr val="6237C8"/>
          </a:solidFill>
          <a:ln/>
        </p:spPr>
      </p:sp>
      <p:sp>
        <p:nvSpPr>
          <p:cNvPr id="9" name="Text 7"/>
          <p:cNvSpPr/>
          <p:nvPr/>
        </p:nvSpPr>
        <p:spPr>
          <a:xfrm>
            <a:off x="2820114" y="2696527"/>
            <a:ext cx="190024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920234" y="3211235"/>
            <a:ext cx="2177415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Linear Regression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920234" y="3593902"/>
            <a:ext cx="3989784" cy="860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Utilized for identifying and predicting linear trends in stock prices. It's known for its simplicity, speed, and interpretability, making it ideal for short-term forecasting.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739021" y="4983242"/>
            <a:ext cx="4352211" cy="2034897"/>
          </a:xfrm>
          <a:prstGeom prst="roundRect">
            <a:avLst>
              <a:gd name="adj" fmla="val 5392"/>
            </a:avLst>
          </a:prstGeom>
          <a:solidFill>
            <a:srgbClr val="FDFAF7"/>
          </a:solidFill>
          <a:ln/>
        </p:spPr>
      </p:sp>
      <p:sp>
        <p:nvSpPr>
          <p:cNvPr id="13" name="Shape 11"/>
          <p:cNvSpPr/>
          <p:nvPr/>
        </p:nvSpPr>
        <p:spPr>
          <a:xfrm>
            <a:off x="739021" y="4960382"/>
            <a:ext cx="4352211" cy="91440"/>
          </a:xfrm>
          <a:prstGeom prst="roundRect">
            <a:avLst>
              <a:gd name="adj" fmla="val 72740"/>
            </a:avLst>
          </a:prstGeom>
          <a:solidFill>
            <a:srgbClr val="6237C8"/>
          </a:solidFill>
          <a:ln/>
        </p:spPr>
      </p:sp>
      <p:sp>
        <p:nvSpPr>
          <p:cNvPr id="14" name="Shape 12"/>
          <p:cNvSpPr/>
          <p:nvPr/>
        </p:nvSpPr>
        <p:spPr>
          <a:xfrm>
            <a:off x="2677597" y="4745712"/>
            <a:ext cx="475059" cy="475059"/>
          </a:xfrm>
          <a:prstGeom prst="roundRect">
            <a:avLst>
              <a:gd name="adj" fmla="val 192481"/>
            </a:avLst>
          </a:prstGeom>
          <a:solidFill>
            <a:srgbClr val="6237C8"/>
          </a:solidFill>
          <a:ln/>
        </p:spPr>
      </p:sp>
      <p:sp>
        <p:nvSpPr>
          <p:cNvPr id="15" name="Text 13"/>
          <p:cNvSpPr/>
          <p:nvPr/>
        </p:nvSpPr>
        <p:spPr>
          <a:xfrm>
            <a:off x="2820114" y="4864418"/>
            <a:ext cx="190024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920234" y="5379125"/>
            <a:ext cx="254353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Random Forest Regressor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920234" y="5761792"/>
            <a:ext cx="3989784" cy="1075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powerful ensemble method that can capture complex, non-linear patterns in financial data. It uses 100 decision trees (with a max depth of 10) to improve prediction accuracy and provides valuable feature importance metrics.</a:t>
            </a:r>
            <a:endParaRPr lang="en-US" sz="1200" dirty="0"/>
          </a:p>
        </p:txBody>
      </p:sp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769" y="2065615"/>
            <a:ext cx="6310312" cy="3521988"/>
          </a:xfrm>
          <a:prstGeom prst="rect">
            <a:avLst/>
          </a:prstGeom>
        </p:spPr>
      </p:pic>
      <p:sp>
        <p:nvSpPr>
          <p:cNvPr id="19" name="Text 16"/>
          <p:cNvSpPr/>
          <p:nvPr/>
        </p:nvSpPr>
        <p:spPr>
          <a:xfrm>
            <a:off x="5485090" y="5711904"/>
            <a:ext cx="2612946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Evaluation Metrics</a:t>
            </a:r>
            <a:endParaRPr lang="en-US" sz="2050" dirty="0"/>
          </a:p>
        </p:txBody>
      </p:sp>
      <p:sp>
        <p:nvSpPr>
          <p:cNvPr id="20" name="Text 17"/>
          <p:cNvSpPr/>
          <p:nvPr/>
        </p:nvSpPr>
        <p:spPr>
          <a:xfrm>
            <a:off x="5485090" y="6148983"/>
            <a:ext cx="8413790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ensure the reliability and accuracy of our models, we use standard regression evaluation metrics:</a:t>
            </a:r>
            <a:endParaRPr lang="en-US" sz="1200" dirty="0"/>
          </a:p>
        </p:txBody>
      </p:sp>
      <p:sp>
        <p:nvSpPr>
          <p:cNvPr id="21" name="Text 18"/>
          <p:cNvSpPr/>
          <p:nvPr/>
        </p:nvSpPr>
        <p:spPr>
          <a:xfrm>
            <a:off x="5485090" y="6463427"/>
            <a:ext cx="8413790" cy="1152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Root Mean Squared Error (RMSE):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Measures the average magnitude of the errors.</a:t>
            </a:r>
            <a:endParaRPr lang="en-US" sz="1200" dirty="0"/>
          </a:p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Mean Absolute Error (MAE):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Provides a linear score, representing the average error magnitude without considering direction.</a:t>
            </a:r>
            <a:endParaRPr lang="en-US" sz="1200" dirty="0"/>
          </a:p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R² Score: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Indicates the proportion of the variance in the dependent variable that is predictable from the independent variables.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77704" y="532448"/>
            <a:ext cx="1463040" cy="280273"/>
          </a:xfrm>
          <a:prstGeom prst="roundRect">
            <a:avLst>
              <a:gd name="adj" fmla="val 19733"/>
            </a:avLst>
          </a:prstGeom>
          <a:solidFill>
            <a:srgbClr val="E0D7F4"/>
          </a:solidFill>
          <a:ln/>
        </p:spPr>
      </p:sp>
      <p:sp>
        <p:nvSpPr>
          <p:cNvPr id="3" name="Text 1"/>
          <p:cNvSpPr/>
          <p:nvPr/>
        </p:nvSpPr>
        <p:spPr>
          <a:xfrm>
            <a:off x="776407" y="581739"/>
            <a:ext cx="1265634" cy="181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&amp; VALIDATION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677704" y="860465"/>
            <a:ext cx="7450931" cy="565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Processing &amp; Model Validation</a:t>
            </a:r>
            <a:endParaRPr lang="en-US" sz="3550" dirty="0"/>
          </a:p>
        </p:txBody>
      </p:sp>
      <p:sp>
        <p:nvSpPr>
          <p:cNvPr id="5" name="Text 3"/>
          <p:cNvSpPr/>
          <p:nvPr/>
        </p:nvSpPr>
        <p:spPr>
          <a:xfrm>
            <a:off x="677704" y="1605320"/>
            <a:ext cx="13274993" cy="227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rigorous approach to data preparation and validation ensures the reliability and accuracy of our predictive models.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1016215" y="3333274"/>
            <a:ext cx="3586401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8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Source &amp; Preprocessing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765256" y="3856792"/>
            <a:ext cx="5267554" cy="26331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Historical Data: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Sourced from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yfinance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providing comprehensive stock market information.</a:t>
            </a:r>
            <a:endParaRPr lang="en-US" sz="1600" dirty="0"/>
          </a:p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Shuffling: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Critical for time-series data to maintain temporal dependencies and avoid data leakage.</a:t>
            </a:r>
            <a:endParaRPr lang="en-US" sz="1600" dirty="0"/>
          </a:p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 Normalization: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 dirty="0">
                <a:solidFill>
                  <a:srgbClr val="272525"/>
                </a:solidFill>
                <a:highlight>
                  <a:srgbClr val="F0ED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MinMaxScaler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is used to scale features, ensuring that all variables contribute equally to the model's performance without bias from differing ranges.</a:t>
            </a:r>
            <a:endParaRPr lang="en-US" sz="16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822" y="2398395"/>
            <a:ext cx="7214949" cy="402693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82241"/>
            <a:ext cx="1685449" cy="292418"/>
          </a:xfrm>
          <a:prstGeom prst="roundRect">
            <a:avLst>
              <a:gd name="adj" fmla="val 19548"/>
            </a:avLst>
          </a:prstGeom>
          <a:solidFill>
            <a:srgbClr val="E0D7F4"/>
          </a:solidFill>
          <a:ln/>
        </p:spPr>
      </p:sp>
      <p:sp>
        <p:nvSpPr>
          <p:cNvPr id="3" name="Text 1"/>
          <p:cNvSpPr/>
          <p:nvPr/>
        </p:nvSpPr>
        <p:spPr>
          <a:xfrm>
            <a:off x="895826" y="833199"/>
            <a:ext cx="1481376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TECHNICAL ANALYSIS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793790" y="1125617"/>
            <a:ext cx="9572030" cy="584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Feature Extraction with Technical Indicators</a:t>
            </a:r>
            <a:endParaRPr lang="en-US" sz="3650" dirty="0"/>
          </a:p>
        </p:txBody>
      </p:sp>
      <p:sp>
        <p:nvSpPr>
          <p:cNvPr id="5" name="Text 3"/>
          <p:cNvSpPr/>
          <p:nvPr/>
        </p:nvSpPr>
        <p:spPr>
          <a:xfrm>
            <a:off x="793790" y="1901666"/>
            <a:ext cx="13042821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platform leverages a suite of technical indicators to extract meaningful features from stock data, enhancing predictive power and understanding of market behavior.</a:t>
            </a:r>
            <a:endParaRPr lang="en-US" sz="13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521387"/>
            <a:ext cx="340162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3790" y="3020973"/>
            <a:ext cx="2339102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Moving Averages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793790" y="3400979"/>
            <a:ext cx="6441638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Calculates 50 and 200-day simple moving averages to identify trend direction and potential support/resistance levels.</a:t>
            </a:r>
            <a:endParaRPr lang="en-US" sz="13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94853" y="2521387"/>
            <a:ext cx="340162" cy="34016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394853" y="3020973"/>
            <a:ext cx="2339102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Volatility (Std Dev)</a:t>
            </a:r>
            <a:endParaRPr lang="en-US" sz="1800" dirty="0"/>
          </a:p>
        </p:txBody>
      </p:sp>
      <p:sp>
        <p:nvSpPr>
          <p:cNvPr id="11" name="Text 7"/>
          <p:cNvSpPr/>
          <p:nvPr/>
        </p:nvSpPr>
        <p:spPr>
          <a:xfrm>
            <a:off x="7394853" y="3389828"/>
            <a:ext cx="6441757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Measures market fluctuations using the rolling standard deviation, indicating periods of high or low risk.</a:t>
            </a:r>
            <a:endParaRPr lang="en-US" sz="13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4121229"/>
            <a:ext cx="340162" cy="34016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93790" y="4620816"/>
            <a:ext cx="3098006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RSI (Relative Strength Index)</a:t>
            </a:r>
            <a:endParaRPr lang="en-US" sz="1800" dirty="0"/>
          </a:p>
        </p:txBody>
      </p:sp>
      <p:sp>
        <p:nvSpPr>
          <p:cNvPr id="14" name="Text 9"/>
          <p:cNvSpPr/>
          <p:nvPr/>
        </p:nvSpPr>
        <p:spPr>
          <a:xfrm>
            <a:off x="793790" y="4989671"/>
            <a:ext cx="6441638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momentum oscillator that measures the speed and change of price movements, identifying overbought or oversold conditions.</a:t>
            </a:r>
            <a:endParaRPr lang="en-US" sz="130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94853" y="4121229"/>
            <a:ext cx="340162" cy="340162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7394853" y="4620816"/>
            <a:ext cx="5282208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MACD (Moving Average Convergence Divergence)</a:t>
            </a:r>
            <a:endParaRPr lang="en-US" sz="1800" dirty="0"/>
          </a:p>
        </p:txBody>
      </p:sp>
      <p:sp>
        <p:nvSpPr>
          <p:cNvPr id="17" name="Text 11"/>
          <p:cNvSpPr/>
          <p:nvPr/>
        </p:nvSpPr>
        <p:spPr>
          <a:xfrm>
            <a:off x="7394853" y="4989671"/>
            <a:ext cx="6441757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Reveals changes in the strength, direction, momentum, and duration of a trend in a stock's price.</a:t>
            </a:r>
            <a:endParaRPr lang="en-US" sz="130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3790" y="5721072"/>
            <a:ext cx="340162" cy="340162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793790" y="6220658"/>
            <a:ext cx="2339102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Bollinger Bands</a:t>
            </a:r>
            <a:endParaRPr lang="en-US" sz="1800" dirty="0"/>
          </a:p>
        </p:txBody>
      </p:sp>
      <p:sp>
        <p:nvSpPr>
          <p:cNvPr id="20" name="Text 13"/>
          <p:cNvSpPr/>
          <p:nvPr/>
        </p:nvSpPr>
        <p:spPr>
          <a:xfrm>
            <a:off x="793790" y="6589514"/>
            <a:ext cx="6441638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volatility indicator that shows how far prices deviate from a central tendency, helping detect potential breakouts or reversals.</a:t>
            </a:r>
            <a:endParaRPr lang="en-US" sz="1300" dirty="0"/>
          </a:p>
        </p:txBody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94853" y="5721072"/>
            <a:ext cx="340162" cy="340162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7394853" y="6220658"/>
            <a:ext cx="2797731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OBV (On-Balance Volume)</a:t>
            </a:r>
            <a:endParaRPr lang="en-US" sz="1800" dirty="0"/>
          </a:p>
        </p:txBody>
      </p:sp>
      <p:sp>
        <p:nvSpPr>
          <p:cNvPr id="23" name="Text 15"/>
          <p:cNvSpPr/>
          <p:nvPr/>
        </p:nvSpPr>
        <p:spPr>
          <a:xfrm>
            <a:off x="7394853" y="6589514"/>
            <a:ext cx="6441757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Measures buying and selling pressure as a cumulative total, indicating whether a price move is accompanied by sufficient volume.</a:t>
            </a:r>
            <a:endParaRPr lang="en-US" sz="1300" dirty="0"/>
          </a:p>
        </p:txBody>
      </p:sp>
      <p:sp>
        <p:nvSpPr>
          <p:cNvPr id="24" name="Text 16"/>
          <p:cNvSpPr/>
          <p:nvPr/>
        </p:nvSpPr>
        <p:spPr>
          <a:xfrm>
            <a:off x="793790" y="7209234"/>
            <a:ext cx="1304282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indicators collectively help identify trends, measure momentum, detect volatility, and generate trading signals for informed investment decisions.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18899"/>
            <a:ext cx="2130385" cy="292418"/>
          </a:xfrm>
          <a:prstGeom prst="roundRect">
            <a:avLst>
              <a:gd name="adj" fmla="val 19548"/>
            </a:avLst>
          </a:prstGeom>
          <a:solidFill>
            <a:srgbClr val="E0D7F4"/>
          </a:solidFill>
          <a:ln/>
        </p:spPr>
      </p:sp>
      <p:sp>
        <p:nvSpPr>
          <p:cNvPr id="3" name="Text 1"/>
          <p:cNvSpPr/>
          <p:nvPr/>
        </p:nvSpPr>
        <p:spPr>
          <a:xfrm>
            <a:off x="895826" y="769858"/>
            <a:ext cx="1926312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NLP &amp; SENTIMENT ANALYSIS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793790" y="1062276"/>
            <a:ext cx="13042821" cy="1169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Understanding Market Mood with Natural Language Processing</a:t>
            </a:r>
            <a:endParaRPr lang="en-US" sz="3650" dirty="0"/>
          </a:p>
        </p:txBody>
      </p:sp>
      <p:sp>
        <p:nvSpPr>
          <p:cNvPr id="5" name="Text 3"/>
          <p:cNvSpPr/>
          <p:nvPr/>
        </p:nvSpPr>
        <p:spPr>
          <a:xfrm>
            <a:off x="793790" y="2423041"/>
            <a:ext cx="13042821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platform integrates NLP to analyze financial news, providing crucial insights into overall market sentiment. This helps investors gauge the emotional tone surrounding their investments.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793790" y="3170277"/>
            <a:ext cx="3686413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TextBlob Sentiment Analysis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3648670"/>
            <a:ext cx="6313884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utilize TextBlob, a powerful library for processing textual data, to derive sentiment metrics from financial news articles.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793790" y="4252436"/>
            <a:ext cx="2339102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Metrics Provided: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793790" y="4672370"/>
            <a:ext cx="6313884" cy="997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Polarity Score (-1 to +1):</a:t>
            </a: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Indicates the emotional intensity and direction of the text. A score of +1 means very positive, -1 means very negative.</a:t>
            </a:r>
            <a:endParaRPr lang="en-US" sz="1300" dirty="0"/>
          </a:p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Subjectivity Score (0 to 1):</a:t>
            </a: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Measures the degree to which the text expresses personal opinions or beliefs rather than objective facts.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7530346" y="3170277"/>
            <a:ext cx="3186351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Sentiment Classification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30346" y="3648670"/>
            <a:ext cx="6313884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Based on the polarity score, news articles are categorized into three distinct sentiment classes: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7530346" y="4239697"/>
            <a:ext cx="6313884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Purpose:</a:t>
            </a: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help investors understand the broader market psychology and how news events might influence stock prices.</a:t>
            </a:r>
            <a:endParaRPr lang="en-US" sz="1300" dirty="0"/>
          </a:p>
        </p:txBody>
      </p:sp>
      <p:sp>
        <p:nvSpPr>
          <p:cNvPr id="13" name="Shape 11"/>
          <p:cNvSpPr/>
          <p:nvPr/>
        </p:nvSpPr>
        <p:spPr>
          <a:xfrm>
            <a:off x="793790" y="5857637"/>
            <a:ext cx="4262557" cy="510302"/>
          </a:xfrm>
          <a:prstGeom prst="roundRect">
            <a:avLst>
              <a:gd name="adj" fmla="val 48005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7493" y="5985153"/>
            <a:ext cx="255151" cy="255151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963811" y="6495455"/>
            <a:ext cx="2339102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Positive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963811" y="6864310"/>
            <a:ext cx="3922514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Polarity score greater than 0.1, suggesting favorable market outlook.</a:t>
            </a:r>
            <a:endParaRPr lang="en-US" sz="1300" dirty="0"/>
          </a:p>
        </p:txBody>
      </p:sp>
      <p:sp>
        <p:nvSpPr>
          <p:cNvPr id="17" name="Shape 14"/>
          <p:cNvSpPr/>
          <p:nvPr/>
        </p:nvSpPr>
        <p:spPr>
          <a:xfrm>
            <a:off x="5183862" y="5857637"/>
            <a:ext cx="4262557" cy="510302"/>
          </a:xfrm>
          <a:prstGeom prst="roundRect">
            <a:avLst>
              <a:gd name="adj" fmla="val 48005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7565" y="5985153"/>
            <a:ext cx="255151" cy="255151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5353883" y="6495455"/>
            <a:ext cx="2339102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Neutral</a:t>
            </a:r>
            <a:endParaRPr lang="en-US" sz="1800" dirty="0"/>
          </a:p>
        </p:txBody>
      </p:sp>
      <p:sp>
        <p:nvSpPr>
          <p:cNvPr id="20" name="Text 16"/>
          <p:cNvSpPr/>
          <p:nvPr/>
        </p:nvSpPr>
        <p:spPr>
          <a:xfrm>
            <a:off x="5353883" y="6864310"/>
            <a:ext cx="3922514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Polarity score between -0.1 and 0.1, indicating a balanced or unbiased tone.</a:t>
            </a:r>
            <a:endParaRPr lang="en-US" sz="1300" dirty="0"/>
          </a:p>
        </p:txBody>
      </p:sp>
      <p:sp>
        <p:nvSpPr>
          <p:cNvPr id="21" name="Shape 17"/>
          <p:cNvSpPr/>
          <p:nvPr/>
        </p:nvSpPr>
        <p:spPr>
          <a:xfrm>
            <a:off x="9573935" y="5857637"/>
            <a:ext cx="4262557" cy="510302"/>
          </a:xfrm>
          <a:prstGeom prst="roundRect">
            <a:avLst>
              <a:gd name="adj" fmla="val 48005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2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7637" y="5985153"/>
            <a:ext cx="255151" cy="255151"/>
          </a:xfrm>
          <a:prstGeom prst="rect">
            <a:avLst/>
          </a:prstGeom>
        </p:spPr>
      </p:pic>
      <p:sp>
        <p:nvSpPr>
          <p:cNvPr id="23" name="Text 18"/>
          <p:cNvSpPr/>
          <p:nvPr/>
        </p:nvSpPr>
        <p:spPr>
          <a:xfrm>
            <a:off x="9743956" y="6495455"/>
            <a:ext cx="2339102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Negative</a:t>
            </a:r>
            <a:endParaRPr lang="en-US" sz="1800" dirty="0"/>
          </a:p>
        </p:txBody>
      </p:sp>
      <p:sp>
        <p:nvSpPr>
          <p:cNvPr id="24" name="Text 19"/>
          <p:cNvSpPr/>
          <p:nvPr/>
        </p:nvSpPr>
        <p:spPr>
          <a:xfrm>
            <a:off x="9743956" y="6864310"/>
            <a:ext cx="3922514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Polarity score less than -0.1, signaling potential bearish sentiment or unfavorable news.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85098" y="634841"/>
            <a:ext cx="1975009" cy="288250"/>
          </a:xfrm>
          <a:prstGeom prst="roundRect">
            <a:avLst>
              <a:gd name="adj" fmla="val 19612"/>
            </a:avLst>
          </a:prstGeom>
          <a:solidFill>
            <a:srgbClr val="E0D7F4"/>
          </a:solidFill>
          <a:ln/>
        </p:spPr>
      </p:sp>
      <p:sp>
        <p:nvSpPr>
          <p:cNvPr id="3" name="Text 1"/>
          <p:cNvSpPr/>
          <p:nvPr/>
        </p:nvSpPr>
        <p:spPr>
          <a:xfrm>
            <a:off x="885944" y="685205"/>
            <a:ext cx="1773317" cy="187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PORTFOLIO MANAGEMENT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785098" y="972979"/>
            <a:ext cx="5957054" cy="578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Intelligent Portfolio Tracker</a:t>
            </a:r>
            <a:endParaRPr lang="en-US" sz="3600" dirty="0"/>
          </a:p>
        </p:txBody>
      </p:sp>
      <p:sp>
        <p:nvSpPr>
          <p:cNvPr id="5" name="Text 3"/>
          <p:cNvSpPr/>
          <p:nvPr/>
        </p:nvSpPr>
        <p:spPr>
          <a:xfrm>
            <a:off x="785098" y="1738432"/>
            <a:ext cx="13060204" cy="468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Smart Portfolio Tracker offers intuitive features for comprehensive management and analysis of your investments, providing a clear overview of your financial health.</a:t>
            </a:r>
            <a:endParaRPr lang="en-US" sz="13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324" y="3224451"/>
            <a:ext cx="6258997" cy="349329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548693" y="2472214"/>
            <a:ext cx="2776061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Features: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9548693" y="2944058"/>
            <a:ext cx="4304228" cy="3220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Easy Stock Addition:</a:t>
            </a: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Seamlessly add stocks with specified quantity and purchase price.</a:t>
            </a:r>
            <a:endParaRPr lang="en-US" sz="1300" dirty="0"/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Averaging:</a:t>
            </a: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Repeated purchases of the same stock are automatically averaged, simplifying cost basis calculations.</a:t>
            </a:r>
            <a:endParaRPr lang="en-US" sz="1300" dirty="0"/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P/L Calculation:</a:t>
            </a: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Instantaneous calculation of profit/loss for individual stocks and the entire portfolio.</a:t>
            </a:r>
            <a:endParaRPr lang="en-US" sz="1300" dirty="0"/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Diversification Analysis:</a:t>
            </a: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Visual insights into portfolio allocation across different assets, sectors, or regions.</a:t>
            </a:r>
            <a:endParaRPr lang="en-US" sz="1300" dirty="0"/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One-Click Removal:</a:t>
            </a: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Effortlessly remove stocks from your portfolio when divesting.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9548693" y="6289238"/>
            <a:ext cx="2776061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Metrics Generated: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9548693" y="6761083"/>
            <a:ext cx="430422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Investment Value</a:t>
            </a:r>
            <a:endParaRPr lang="en-US" sz="1300" dirty="0"/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Current Portfolio Market Value</a:t>
            </a:r>
            <a:endParaRPr lang="en-US" sz="1300" dirty="0"/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Overall Gain/Loss Percentage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94730" y="1346002"/>
            <a:ext cx="1229320" cy="357307"/>
          </a:xfrm>
          <a:prstGeom prst="roundRect">
            <a:avLst>
              <a:gd name="adj" fmla="val 18668"/>
            </a:avLst>
          </a:prstGeom>
          <a:solidFill>
            <a:srgbClr val="E0D7F4"/>
          </a:solidFill>
          <a:ln/>
        </p:spPr>
      </p:sp>
      <p:sp>
        <p:nvSpPr>
          <p:cNvPr id="3" name="Text 1"/>
          <p:cNvSpPr/>
          <p:nvPr/>
        </p:nvSpPr>
        <p:spPr>
          <a:xfrm>
            <a:off x="813792" y="1405533"/>
            <a:ext cx="991195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LIMITATIONS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694730" y="1772722"/>
            <a:ext cx="11834812" cy="682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Important Considerations &amp; Model Limitations</a:t>
            </a:r>
            <a:endParaRPr lang="en-US" sz="4250" dirty="0"/>
          </a:p>
        </p:txBody>
      </p:sp>
      <p:sp>
        <p:nvSpPr>
          <p:cNvPr id="5" name="Text 3"/>
          <p:cNvSpPr/>
          <p:nvPr/>
        </p:nvSpPr>
        <p:spPr>
          <a:xfrm>
            <a:off x="694730" y="2715578"/>
            <a:ext cx="13240941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While powerful, our models operate under certain constraints and cannot account for all market eventualities. Investors should be aware of these considerations: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694730" y="3506272"/>
            <a:ext cx="4297799" cy="1750576"/>
          </a:xfrm>
          <a:prstGeom prst="roundRect">
            <a:avLst>
              <a:gd name="adj" fmla="val 2721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900827" y="3712369"/>
            <a:ext cx="2729627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Historical Data Bias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900827" y="4157782"/>
            <a:ext cx="3885605" cy="892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Past performance is not indicative of future results; market dynamics are constantly evolving.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5166241" y="3506272"/>
            <a:ext cx="4297799" cy="1750576"/>
          </a:xfrm>
          <a:prstGeom prst="roundRect">
            <a:avLst>
              <a:gd name="adj" fmla="val 2721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5372338" y="3712369"/>
            <a:ext cx="2729627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Market Volatility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5372338" y="4157782"/>
            <a:ext cx="3885605" cy="892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Models are highly sensitive to sudden and extreme market fluctuations, which can impact prediction accuracy.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9637752" y="3506272"/>
            <a:ext cx="4297799" cy="1750576"/>
          </a:xfrm>
          <a:prstGeom prst="roundRect">
            <a:avLst>
              <a:gd name="adj" fmla="val 2721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9843849" y="3712369"/>
            <a:ext cx="2729627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Unforeseen Events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9843849" y="4157782"/>
            <a:ext cx="3885605" cy="892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Cannot predict "black swan" events or geopolitical shifts that significantly alter market trends.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694730" y="5430560"/>
            <a:ext cx="6533555" cy="1452920"/>
          </a:xfrm>
          <a:prstGeom prst="roundRect">
            <a:avLst>
              <a:gd name="adj" fmla="val 3279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900827" y="5636657"/>
            <a:ext cx="2729627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Basic NLP Sentiment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900827" y="6082070"/>
            <a:ext cx="6121360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Sentiment analysis relies on simplified NLP and may not capture complex nuances or sarcasm in news.</a:t>
            </a:r>
            <a:endParaRPr lang="en-US" sz="1550" dirty="0"/>
          </a:p>
        </p:txBody>
      </p:sp>
      <p:sp>
        <p:nvSpPr>
          <p:cNvPr id="18" name="Shape 16"/>
          <p:cNvSpPr/>
          <p:nvPr/>
        </p:nvSpPr>
        <p:spPr>
          <a:xfrm>
            <a:off x="7401997" y="5430560"/>
            <a:ext cx="6533555" cy="1452920"/>
          </a:xfrm>
          <a:prstGeom prst="roundRect">
            <a:avLst>
              <a:gd name="adj" fmla="val 3279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7608094" y="5636657"/>
            <a:ext cx="2729627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Retraining Required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7608094" y="6082070"/>
            <a:ext cx="6121360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Models require periodic retraining with fresh data to adapt to new market conditions and maintain relevance.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1341</Words>
  <Application>Microsoft Office PowerPoint</Application>
  <PresentationFormat>Custom</PresentationFormat>
  <Paragraphs>138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Consolas</vt:lpstr>
      <vt:lpstr>Arial</vt:lpstr>
      <vt:lpstr>Inter</vt:lpstr>
      <vt:lpstr>Petrona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KARTIKEYA JAIN</cp:lastModifiedBy>
  <cp:revision>2</cp:revision>
  <dcterms:created xsi:type="dcterms:W3CDTF">2026-02-26T05:20:29Z</dcterms:created>
  <dcterms:modified xsi:type="dcterms:W3CDTF">2026-02-26T06:50:33Z</dcterms:modified>
</cp:coreProperties>
</file>